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7" r:id="rId1"/>
  </p:sldMasterIdLst>
  <p:sldIdLst>
    <p:sldId id="256" r:id="rId2"/>
    <p:sldId id="258" r:id="rId3"/>
    <p:sldId id="268" r:id="rId4"/>
    <p:sldId id="271" r:id="rId5"/>
    <p:sldId id="259" r:id="rId6"/>
    <p:sldId id="270" r:id="rId7"/>
    <p:sldId id="269" r:id="rId8"/>
    <p:sldId id="272"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43"/>
  </p:normalViewPr>
  <p:slideViewPr>
    <p:cSldViewPr snapToGrid="0" snapToObjects="1">
      <p:cViewPr varScale="1">
        <p:scale>
          <a:sx n="76" d="100"/>
          <a:sy n="76" d="100"/>
        </p:scale>
        <p:origin x="21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133781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167081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63702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1654951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9310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2116095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1559131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3396741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214313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EFA0AF-CBDC-7C46-A20C-E6CFC634FE8A}" type="datetimeFigureOut">
              <a:rPr lang="en-US" smtClean="0"/>
              <a:t>9/12/18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1378928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EFA0AF-CBDC-7C46-A20C-E6CFC634FE8A}"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3193226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EFA0AF-CBDC-7C46-A20C-E6CFC634FE8A}" type="datetimeFigureOut">
              <a:rPr lang="en-US" smtClean="0"/>
              <a:t>9/12/18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3088022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EFA0AF-CBDC-7C46-A20C-E6CFC634FE8A}" type="datetimeFigureOut">
              <a:rPr lang="en-US" smtClean="0"/>
              <a:t>9/12/18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3299752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EFA0AF-CBDC-7C46-A20C-E6CFC634FE8A}" type="datetimeFigureOut">
              <a:rPr lang="en-US" smtClean="0"/>
              <a:t>9/12/18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267000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EFA0AF-CBDC-7C46-A20C-E6CFC634FE8A}" type="datetimeFigureOut">
              <a:rPr lang="en-US" smtClean="0"/>
              <a:t>9/12/18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7F409-E181-5444-B327-AC7150F41185}" type="slidenum">
              <a:rPr lang="en-US" smtClean="0"/>
              <a:t>‹#›</a:t>
            </a:fld>
            <a:endParaRPr lang="en-US"/>
          </a:p>
        </p:txBody>
      </p:sp>
    </p:spTree>
    <p:extLst>
      <p:ext uri="{BB962C8B-B14F-4D97-AF65-F5344CB8AC3E}">
        <p14:creationId xmlns:p14="http://schemas.microsoft.com/office/powerpoint/2010/main" val="549912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7F409-E181-5444-B327-AC7150F41185}" type="slidenum">
              <a:rPr lang="en-US" smtClean="0"/>
              <a:t>‹#›</a:t>
            </a:fld>
            <a:endParaRPr lang="en-US"/>
          </a:p>
        </p:txBody>
      </p:sp>
      <p:sp>
        <p:nvSpPr>
          <p:cNvPr id="5" name="Date Placeholder 4"/>
          <p:cNvSpPr>
            <a:spLocks noGrp="1"/>
          </p:cNvSpPr>
          <p:nvPr>
            <p:ph type="dt" sz="half" idx="10"/>
          </p:nvPr>
        </p:nvSpPr>
        <p:spPr/>
        <p:txBody>
          <a:bodyPr/>
          <a:lstStyle/>
          <a:p>
            <a:fld id="{CDEFA0AF-CBDC-7C46-A20C-E6CFC634FE8A}" type="datetimeFigureOut">
              <a:rPr lang="en-US" smtClean="0"/>
              <a:t>9/12/18</a:t>
            </a:fld>
            <a:endParaRPr lang="en-US"/>
          </a:p>
        </p:txBody>
      </p:sp>
    </p:spTree>
    <p:extLst>
      <p:ext uri="{BB962C8B-B14F-4D97-AF65-F5344CB8AC3E}">
        <p14:creationId xmlns:p14="http://schemas.microsoft.com/office/powerpoint/2010/main" val="20282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EFA0AF-CBDC-7C46-A20C-E6CFC634FE8A}" type="datetimeFigureOut">
              <a:rPr lang="en-US" smtClean="0"/>
              <a:t>9/12/18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9E7F409-E181-5444-B327-AC7150F41185}" type="slidenum">
              <a:rPr lang="en-US" smtClean="0"/>
              <a:t>‹#›</a:t>
            </a:fld>
            <a:endParaRPr lang="en-US"/>
          </a:p>
        </p:txBody>
      </p:sp>
    </p:spTree>
    <p:extLst>
      <p:ext uri="{BB962C8B-B14F-4D97-AF65-F5344CB8AC3E}">
        <p14:creationId xmlns:p14="http://schemas.microsoft.com/office/powerpoint/2010/main" val="2897100060"/>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56403A-7ADD-EC45-B5A1-D16ED4F65099}"/>
              </a:ext>
            </a:extLst>
          </p:cNvPr>
          <p:cNvSpPr>
            <a:spLocks noGrp="1"/>
          </p:cNvSpPr>
          <p:nvPr>
            <p:ph type="subTitle" idx="1"/>
          </p:nvPr>
        </p:nvSpPr>
        <p:spPr>
          <a:xfrm>
            <a:off x="1354666" y="2735842"/>
            <a:ext cx="7789334" cy="854025"/>
          </a:xfrm>
        </p:spPr>
        <p:txBody>
          <a:bodyPr>
            <a:normAutofit fontScale="47500" lnSpcReduction="20000"/>
          </a:bodyPr>
          <a:lstStyle/>
          <a:p>
            <a:pPr algn="ctr"/>
            <a:r>
              <a:rPr lang="en-US" sz="5800" b="1" dirty="0">
                <a:solidFill>
                  <a:schemeClr val="accent2">
                    <a:lumMod val="50000"/>
                  </a:schemeClr>
                </a:solidFill>
                <a:latin typeface="Arial" panose="020B0604020202020204" pitchFamily="34" charset="0"/>
                <a:cs typeface="Arial" panose="020B0604020202020204" pitchFamily="34" charset="0"/>
              </a:rPr>
              <a:t>Reddit and Natural Language Processing</a:t>
            </a:r>
          </a:p>
          <a:p>
            <a:pPr algn="ctr"/>
            <a:r>
              <a:rPr lang="en-US" sz="5000" b="1" dirty="0">
                <a:solidFill>
                  <a:schemeClr val="accent2">
                    <a:lumMod val="50000"/>
                  </a:schemeClr>
                </a:solidFill>
                <a:latin typeface="Arial" panose="020B0604020202020204" pitchFamily="34" charset="0"/>
                <a:cs typeface="Arial" panose="020B0604020202020204" pitchFamily="34" charset="0"/>
              </a:rPr>
              <a:t>September, 12, 2018</a:t>
            </a:r>
          </a:p>
        </p:txBody>
      </p:sp>
      <p:pic>
        <p:nvPicPr>
          <p:cNvPr id="7" name="Picture 6">
            <a:extLst>
              <a:ext uri="{FF2B5EF4-FFF2-40B4-BE49-F238E27FC236}">
                <a16:creationId xmlns:a16="http://schemas.microsoft.com/office/drawing/2014/main" id="{1B00E518-EBC2-9C41-BC91-A0652742F229}"/>
              </a:ext>
            </a:extLst>
          </p:cNvPr>
          <p:cNvPicPr>
            <a:picLocks noChangeAspect="1"/>
          </p:cNvPicPr>
          <p:nvPr/>
        </p:nvPicPr>
        <p:blipFill>
          <a:blip r:embed="rId2"/>
          <a:stretch>
            <a:fillRect/>
          </a:stretch>
        </p:blipFill>
        <p:spPr>
          <a:xfrm>
            <a:off x="3580246" y="5317250"/>
            <a:ext cx="1879443" cy="1252962"/>
          </a:xfrm>
          <a:prstGeom prst="rect">
            <a:avLst/>
          </a:prstGeom>
        </p:spPr>
      </p:pic>
      <p:sp>
        <p:nvSpPr>
          <p:cNvPr id="8" name="TextBox 7">
            <a:extLst>
              <a:ext uri="{FF2B5EF4-FFF2-40B4-BE49-F238E27FC236}">
                <a16:creationId xmlns:a16="http://schemas.microsoft.com/office/drawing/2014/main" id="{A5100E9A-9FCF-1148-BD67-C506BEFDC261}"/>
              </a:ext>
            </a:extLst>
          </p:cNvPr>
          <p:cNvSpPr txBox="1"/>
          <p:nvPr/>
        </p:nvSpPr>
        <p:spPr>
          <a:xfrm>
            <a:off x="5459689" y="5651343"/>
            <a:ext cx="2685244"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Christopher Manley</a:t>
            </a:r>
          </a:p>
        </p:txBody>
      </p:sp>
    </p:spTree>
    <p:extLst>
      <p:ext uri="{BB962C8B-B14F-4D97-AF65-F5344CB8AC3E}">
        <p14:creationId xmlns:p14="http://schemas.microsoft.com/office/powerpoint/2010/main" val="351799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B83A-87B1-8448-800B-B1561053D5C4}"/>
              </a:ext>
            </a:extLst>
          </p:cNvPr>
          <p:cNvSpPr>
            <a:spLocks noGrp="1"/>
          </p:cNvSpPr>
          <p:nvPr>
            <p:ph type="title"/>
          </p:nvPr>
        </p:nvSpPr>
        <p:spPr>
          <a:xfrm>
            <a:off x="677334" y="569844"/>
            <a:ext cx="8188370" cy="914399"/>
          </a:xfrm>
        </p:spPr>
        <p:txBody>
          <a:bodyPr/>
          <a:lstStyle/>
          <a:p>
            <a:r>
              <a:rPr lang="en-US" dirty="0"/>
              <a:t>The Problem</a:t>
            </a:r>
          </a:p>
        </p:txBody>
      </p:sp>
      <p:sp>
        <p:nvSpPr>
          <p:cNvPr id="7" name="Content Placeholder 2">
            <a:extLst>
              <a:ext uri="{FF2B5EF4-FFF2-40B4-BE49-F238E27FC236}">
                <a16:creationId xmlns:a16="http://schemas.microsoft.com/office/drawing/2014/main" id="{F74FC78C-215F-2A45-A10D-8000EBFEED6F}"/>
              </a:ext>
            </a:extLst>
          </p:cNvPr>
          <p:cNvSpPr>
            <a:spLocks noGrp="1"/>
          </p:cNvSpPr>
          <p:nvPr>
            <p:ph idx="1"/>
          </p:nvPr>
        </p:nvSpPr>
        <p:spPr>
          <a:xfrm>
            <a:off x="677334" y="2160589"/>
            <a:ext cx="8596668" cy="3880773"/>
          </a:xfrm>
        </p:spPr>
        <p:txBody>
          <a:bodyPr/>
          <a:lstStyle/>
          <a:p>
            <a:pPr marL="0" indent="0">
              <a:buNone/>
            </a:pPr>
            <a:r>
              <a:rPr lang="en-US" dirty="0"/>
              <a:t>Can a Machine Learning Model accurately predict if a news article is real or satirical?</a:t>
            </a:r>
          </a:p>
          <a:p>
            <a:pPr marL="0" indent="0">
              <a:buNone/>
            </a:pPr>
            <a:endParaRPr lang="en-US" dirty="0"/>
          </a:p>
          <a:p>
            <a:pPr marL="0" indent="0">
              <a:buNone/>
            </a:pPr>
            <a:r>
              <a:rPr lang="en-US" dirty="0"/>
              <a:t>Real or Fake?</a:t>
            </a:r>
          </a:p>
          <a:p>
            <a:pPr marL="0" indent="0">
              <a:buNone/>
            </a:pPr>
            <a:r>
              <a:rPr lang="en-US" dirty="0"/>
              <a:t>1.) “Kavanaugh Surprised Senate Not Questioning Fact He Never Went To Law School.”</a:t>
            </a:r>
          </a:p>
          <a:p>
            <a:pPr marL="0" indent="0">
              <a:buNone/>
            </a:pPr>
            <a:endParaRPr lang="en-US" dirty="0"/>
          </a:p>
          <a:p>
            <a:pPr marL="0" indent="0">
              <a:buNone/>
            </a:pPr>
            <a:r>
              <a:rPr lang="en-US" dirty="0"/>
              <a:t>2.) “Sunflower Farm Forced to Ban Instagrammers After Thousands Flock to Capture Perfect Selfie.”</a:t>
            </a:r>
          </a:p>
          <a:p>
            <a:endParaRPr lang="en-US" dirty="0"/>
          </a:p>
          <a:p>
            <a:endParaRPr lang="en-US" dirty="0"/>
          </a:p>
        </p:txBody>
      </p:sp>
    </p:spTree>
    <p:extLst>
      <p:ext uri="{BB962C8B-B14F-4D97-AF65-F5344CB8AC3E}">
        <p14:creationId xmlns:p14="http://schemas.microsoft.com/office/powerpoint/2010/main" val="232169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6F96A-1841-B94C-917A-A431050DFF67}"/>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BB979C3A-3BDB-E647-A6D5-17C8C182765F}"/>
              </a:ext>
            </a:extLst>
          </p:cNvPr>
          <p:cNvSpPr>
            <a:spLocks noGrp="1"/>
          </p:cNvSpPr>
          <p:nvPr>
            <p:ph idx="1"/>
          </p:nvPr>
        </p:nvSpPr>
        <p:spPr/>
        <p:txBody>
          <a:bodyPr/>
          <a:lstStyle/>
          <a:p>
            <a:pPr marL="0" indent="0">
              <a:buNone/>
            </a:pPr>
            <a:r>
              <a:rPr lang="en-US" dirty="0"/>
              <a:t>Can a Machine Learning Model accurately predict if a news article is real or satirical?</a:t>
            </a:r>
          </a:p>
          <a:p>
            <a:pPr marL="0" indent="0">
              <a:buNone/>
            </a:pPr>
            <a:endParaRPr lang="en-US" dirty="0"/>
          </a:p>
          <a:p>
            <a:pPr marL="0" indent="0">
              <a:buNone/>
            </a:pPr>
            <a:r>
              <a:rPr lang="en-US" dirty="0"/>
              <a:t>Real or Fake?</a:t>
            </a:r>
          </a:p>
          <a:p>
            <a:pPr marL="0" indent="0">
              <a:buNone/>
            </a:pPr>
            <a:r>
              <a:rPr lang="en-US" dirty="0"/>
              <a:t>“Kavanaugh Surprised Senate Not Questioning Fact He Never Went To Law School” – </a:t>
            </a:r>
            <a:r>
              <a:rPr lang="en-US" dirty="0">
                <a:solidFill>
                  <a:srgbClr val="FF0000"/>
                </a:solidFill>
              </a:rPr>
              <a:t>Fake, The Onion</a:t>
            </a:r>
          </a:p>
          <a:p>
            <a:pPr marL="0" indent="0">
              <a:buNone/>
            </a:pPr>
            <a:endParaRPr lang="en-US" dirty="0"/>
          </a:p>
          <a:p>
            <a:pPr marL="0" indent="0">
              <a:buNone/>
            </a:pPr>
            <a:r>
              <a:rPr lang="en-US" dirty="0"/>
              <a:t>“Sunflower Farm Forced to Ban Instagrammers After Thousands Flock to Capture Perfect Selfie.” – </a:t>
            </a:r>
            <a:r>
              <a:rPr lang="en-US" dirty="0">
                <a:solidFill>
                  <a:srgbClr val="00B050"/>
                </a:solidFill>
              </a:rPr>
              <a:t>Real, </a:t>
            </a:r>
            <a:r>
              <a:rPr lang="en-US" dirty="0" err="1">
                <a:solidFill>
                  <a:srgbClr val="00B050"/>
                </a:solidFill>
              </a:rPr>
              <a:t>Newsweek.com</a:t>
            </a:r>
            <a:endParaRPr lang="en-US" dirty="0">
              <a:solidFill>
                <a:srgbClr val="00B050"/>
              </a:solidFill>
            </a:endParaRPr>
          </a:p>
          <a:p>
            <a:pPr marL="0" indent="0">
              <a:buNone/>
            </a:pPr>
            <a:endParaRPr lang="en-US" dirty="0"/>
          </a:p>
        </p:txBody>
      </p:sp>
    </p:spTree>
    <p:extLst>
      <p:ext uri="{BB962C8B-B14F-4D97-AF65-F5344CB8AC3E}">
        <p14:creationId xmlns:p14="http://schemas.microsoft.com/office/powerpoint/2010/main" val="1704289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D16E-C0D1-0942-A8CF-5738BC81C95F}"/>
              </a:ext>
            </a:extLst>
          </p:cNvPr>
          <p:cNvSpPr>
            <a:spLocks noGrp="1"/>
          </p:cNvSpPr>
          <p:nvPr>
            <p:ph type="title"/>
          </p:nvPr>
        </p:nvSpPr>
        <p:spPr/>
        <p:txBody>
          <a:bodyPr/>
          <a:lstStyle/>
          <a:p>
            <a:r>
              <a:rPr lang="en-US" dirty="0"/>
              <a:t>Project Goals</a:t>
            </a:r>
          </a:p>
        </p:txBody>
      </p:sp>
      <p:sp>
        <p:nvSpPr>
          <p:cNvPr id="3" name="Content Placeholder 2">
            <a:extLst>
              <a:ext uri="{FF2B5EF4-FFF2-40B4-BE49-F238E27FC236}">
                <a16:creationId xmlns:a16="http://schemas.microsoft.com/office/drawing/2014/main" id="{AE6B6000-A599-D641-8F57-E1811D1BD0F9}"/>
              </a:ext>
            </a:extLst>
          </p:cNvPr>
          <p:cNvSpPr>
            <a:spLocks noGrp="1"/>
          </p:cNvSpPr>
          <p:nvPr>
            <p:ph idx="1"/>
          </p:nvPr>
        </p:nvSpPr>
        <p:spPr/>
        <p:txBody>
          <a:bodyPr/>
          <a:lstStyle/>
          <a:p>
            <a:r>
              <a:rPr lang="en-US" dirty="0"/>
              <a:t>Create a function to use Reddit’s API to scrape a large dataset from multiple subreddits.</a:t>
            </a:r>
          </a:p>
          <a:p>
            <a:r>
              <a:rPr lang="en-US" dirty="0"/>
              <a:t>Create a model that performs better than the baseline prediction and implement a </a:t>
            </a:r>
            <a:r>
              <a:rPr lang="en-US" dirty="0" err="1"/>
              <a:t>GridSearch</a:t>
            </a:r>
            <a:r>
              <a:rPr lang="en-US" dirty="0"/>
              <a:t> in a model.</a:t>
            </a:r>
          </a:p>
          <a:p>
            <a:r>
              <a:rPr lang="en-US" dirty="0"/>
              <a:t>Test the most successful model on a different, dissimilar data set to get a sense of how difficult it is for a machine learning model to differentiate real and satirical news stories.</a:t>
            </a:r>
          </a:p>
        </p:txBody>
      </p:sp>
      <p:pic>
        <p:nvPicPr>
          <p:cNvPr id="4" name="Picture 3">
            <a:extLst>
              <a:ext uri="{FF2B5EF4-FFF2-40B4-BE49-F238E27FC236}">
                <a16:creationId xmlns:a16="http://schemas.microsoft.com/office/drawing/2014/main" id="{B2CBDF7E-0298-694F-9372-0BE23AE5CD33}"/>
              </a:ext>
            </a:extLst>
          </p:cNvPr>
          <p:cNvPicPr>
            <a:picLocks noChangeAspect="1"/>
          </p:cNvPicPr>
          <p:nvPr/>
        </p:nvPicPr>
        <p:blipFill>
          <a:blip r:embed="rId2"/>
          <a:stretch>
            <a:fillRect/>
          </a:stretch>
        </p:blipFill>
        <p:spPr>
          <a:xfrm rot="1271623">
            <a:off x="5103967" y="561124"/>
            <a:ext cx="1890643" cy="1063487"/>
          </a:xfrm>
          <a:prstGeom prst="rect">
            <a:avLst/>
          </a:prstGeom>
        </p:spPr>
      </p:pic>
      <p:pic>
        <p:nvPicPr>
          <p:cNvPr id="5" name="Picture 4">
            <a:extLst>
              <a:ext uri="{FF2B5EF4-FFF2-40B4-BE49-F238E27FC236}">
                <a16:creationId xmlns:a16="http://schemas.microsoft.com/office/drawing/2014/main" id="{83D83924-AE45-E645-9EE4-1BBDE1AA2581}"/>
              </a:ext>
            </a:extLst>
          </p:cNvPr>
          <p:cNvPicPr>
            <a:picLocks noChangeAspect="1"/>
          </p:cNvPicPr>
          <p:nvPr/>
        </p:nvPicPr>
        <p:blipFill>
          <a:blip r:embed="rId3"/>
          <a:stretch>
            <a:fillRect/>
          </a:stretch>
        </p:blipFill>
        <p:spPr>
          <a:xfrm rot="20498402">
            <a:off x="9093453" y="2591234"/>
            <a:ext cx="2956925" cy="1377082"/>
          </a:xfrm>
          <a:prstGeom prst="rect">
            <a:avLst/>
          </a:prstGeom>
        </p:spPr>
      </p:pic>
      <p:pic>
        <p:nvPicPr>
          <p:cNvPr id="6" name="Picture 5">
            <a:extLst>
              <a:ext uri="{FF2B5EF4-FFF2-40B4-BE49-F238E27FC236}">
                <a16:creationId xmlns:a16="http://schemas.microsoft.com/office/drawing/2014/main" id="{2C8ECBF6-38D6-C746-BB40-9672BC226D24}"/>
              </a:ext>
            </a:extLst>
          </p:cNvPr>
          <p:cNvPicPr>
            <a:picLocks noChangeAspect="1"/>
          </p:cNvPicPr>
          <p:nvPr/>
        </p:nvPicPr>
        <p:blipFill>
          <a:blip r:embed="rId4"/>
          <a:stretch>
            <a:fillRect/>
          </a:stretch>
        </p:blipFill>
        <p:spPr>
          <a:xfrm rot="20350721">
            <a:off x="1532980" y="4865557"/>
            <a:ext cx="2163272" cy="1216841"/>
          </a:xfrm>
          <a:prstGeom prst="rect">
            <a:avLst/>
          </a:prstGeom>
        </p:spPr>
      </p:pic>
      <p:pic>
        <p:nvPicPr>
          <p:cNvPr id="7" name="Picture 6">
            <a:extLst>
              <a:ext uri="{FF2B5EF4-FFF2-40B4-BE49-F238E27FC236}">
                <a16:creationId xmlns:a16="http://schemas.microsoft.com/office/drawing/2014/main" id="{485A4CE4-E3B7-9347-BBD6-1135EA60EAB8}"/>
              </a:ext>
            </a:extLst>
          </p:cNvPr>
          <p:cNvPicPr>
            <a:picLocks noChangeAspect="1"/>
          </p:cNvPicPr>
          <p:nvPr/>
        </p:nvPicPr>
        <p:blipFill>
          <a:blip r:embed="rId5"/>
          <a:stretch>
            <a:fillRect/>
          </a:stretch>
        </p:blipFill>
        <p:spPr>
          <a:xfrm rot="1743148">
            <a:off x="6556475" y="5351269"/>
            <a:ext cx="3332825" cy="744331"/>
          </a:xfrm>
          <a:prstGeom prst="rect">
            <a:avLst/>
          </a:prstGeom>
        </p:spPr>
      </p:pic>
    </p:spTree>
    <p:extLst>
      <p:ext uri="{BB962C8B-B14F-4D97-AF65-F5344CB8AC3E}">
        <p14:creationId xmlns:p14="http://schemas.microsoft.com/office/powerpoint/2010/main" val="5880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459A-F128-9E46-88A1-0F179A315FA4}"/>
              </a:ext>
            </a:extLst>
          </p:cNvPr>
          <p:cNvSpPr>
            <a:spLocks noGrp="1"/>
          </p:cNvSpPr>
          <p:nvPr>
            <p:ph type="title"/>
          </p:nvPr>
        </p:nvSpPr>
        <p:spPr>
          <a:xfrm>
            <a:off x="677333" y="609600"/>
            <a:ext cx="9838267" cy="1320800"/>
          </a:xfrm>
        </p:spPr>
        <p:txBody>
          <a:bodyPr/>
          <a:lstStyle/>
          <a:p>
            <a:r>
              <a:rPr lang="en-US" dirty="0"/>
              <a:t>The Onion or Not the Onion?</a:t>
            </a:r>
          </a:p>
        </p:txBody>
      </p:sp>
      <p:pic>
        <p:nvPicPr>
          <p:cNvPr id="7" name="Content Placeholder 6">
            <a:extLst>
              <a:ext uri="{FF2B5EF4-FFF2-40B4-BE49-F238E27FC236}">
                <a16:creationId xmlns:a16="http://schemas.microsoft.com/office/drawing/2014/main" id="{1297C21F-734C-F64E-AD0D-3AA7CA2EF70A}"/>
              </a:ext>
            </a:extLst>
          </p:cNvPr>
          <p:cNvPicPr>
            <a:picLocks noGrp="1" noChangeAspect="1"/>
          </p:cNvPicPr>
          <p:nvPr>
            <p:ph idx="1"/>
          </p:nvPr>
        </p:nvPicPr>
        <p:blipFill>
          <a:blip r:embed="rId2"/>
          <a:stretch>
            <a:fillRect/>
          </a:stretch>
        </p:blipFill>
        <p:spPr>
          <a:xfrm>
            <a:off x="417523" y="1690117"/>
            <a:ext cx="5466442" cy="3589903"/>
          </a:xfrm>
          <a:prstGeom prst="rect">
            <a:avLst/>
          </a:prstGeom>
        </p:spPr>
      </p:pic>
      <p:pic>
        <p:nvPicPr>
          <p:cNvPr id="8" name="Picture 7">
            <a:extLst>
              <a:ext uri="{FF2B5EF4-FFF2-40B4-BE49-F238E27FC236}">
                <a16:creationId xmlns:a16="http://schemas.microsoft.com/office/drawing/2014/main" id="{821F3D76-8D0E-BD48-B76B-3859FFFD78B7}"/>
              </a:ext>
            </a:extLst>
          </p:cNvPr>
          <p:cNvPicPr>
            <a:picLocks noChangeAspect="1"/>
          </p:cNvPicPr>
          <p:nvPr/>
        </p:nvPicPr>
        <p:blipFill>
          <a:blip r:embed="rId3"/>
          <a:stretch>
            <a:fillRect/>
          </a:stretch>
        </p:blipFill>
        <p:spPr>
          <a:xfrm>
            <a:off x="6211778" y="1690117"/>
            <a:ext cx="5344117" cy="3580830"/>
          </a:xfrm>
          <a:prstGeom prst="rect">
            <a:avLst/>
          </a:prstGeom>
        </p:spPr>
      </p:pic>
      <p:sp>
        <p:nvSpPr>
          <p:cNvPr id="9" name="TextBox 8">
            <a:extLst>
              <a:ext uri="{FF2B5EF4-FFF2-40B4-BE49-F238E27FC236}">
                <a16:creationId xmlns:a16="http://schemas.microsoft.com/office/drawing/2014/main" id="{7A766029-A655-FE45-AC2B-7972B146D1E0}"/>
              </a:ext>
            </a:extLst>
          </p:cNvPr>
          <p:cNvSpPr txBox="1"/>
          <p:nvPr/>
        </p:nvSpPr>
        <p:spPr>
          <a:xfrm>
            <a:off x="1020417" y="5486401"/>
            <a:ext cx="9740348" cy="646331"/>
          </a:xfrm>
          <a:prstGeom prst="rect">
            <a:avLst/>
          </a:prstGeom>
          <a:noFill/>
        </p:spPr>
        <p:txBody>
          <a:bodyPr wrap="square" rtlCol="0">
            <a:spAutoFit/>
          </a:bodyPr>
          <a:lstStyle/>
          <a:p>
            <a:r>
              <a:rPr lang="en-US" dirty="0"/>
              <a:t>The top 10 most frequently appearing words are almost identical in The Onion and Not The Onion headlines!!</a:t>
            </a:r>
          </a:p>
        </p:txBody>
      </p:sp>
    </p:spTree>
    <p:extLst>
      <p:ext uri="{BB962C8B-B14F-4D97-AF65-F5344CB8AC3E}">
        <p14:creationId xmlns:p14="http://schemas.microsoft.com/office/powerpoint/2010/main" val="174430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371BFE-4179-0842-8197-E766CCAB4AA8}"/>
              </a:ext>
            </a:extLst>
          </p:cNvPr>
          <p:cNvPicPr>
            <a:picLocks noChangeAspect="1"/>
          </p:cNvPicPr>
          <p:nvPr/>
        </p:nvPicPr>
        <p:blipFill>
          <a:blip r:embed="rId2"/>
          <a:stretch>
            <a:fillRect/>
          </a:stretch>
        </p:blipFill>
        <p:spPr>
          <a:xfrm>
            <a:off x="5469466" y="1270000"/>
            <a:ext cx="6326582" cy="3691467"/>
          </a:xfrm>
          <a:prstGeom prst="rect">
            <a:avLst/>
          </a:prstGeom>
        </p:spPr>
      </p:pic>
      <p:sp>
        <p:nvSpPr>
          <p:cNvPr id="2" name="Title 1">
            <a:extLst>
              <a:ext uri="{FF2B5EF4-FFF2-40B4-BE49-F238E27FC236}">
                <a16:creationId xmlns:a16="http://schemas.microsoft.com/office/drawing/2014/main" id="{F2FA257B-651E-4D41-86EE-14989047AB7A}"/>
              </a:ext>
            </a:extLst>
          </p:cNvPr>
          <p:cNvSpPr>
            <a:spLocks noGrp="1"/>
          </p:cNvSpPr>
          <p:nvPr>
            <p:ph type="title"/>
          </p:nvPr>
        </p:nvSpPr>
        <p:spPr/>
        <p:txBody>
          <a:bodyPr/>
          <a:lstStyle/>
          <a:p>
            <a:r>
              <a:rPr lang="en-US" dirty="0"/>
              <a:t>Model Accuracy</a:t>
            </a:r>
          </a:p>
        </p:txBody>
      </p:sp>
      <p:sp>
        <p:nvSpPr>
          <p:cNvPr id="4" name="Content Placeholder 3">
            <a:extLst>
              <a:ext uri="{FF2B5EF4-FFF2-40B4-BE49-F238E27FC236}">
                <a16:creationId xmlns:a16="http://schemas.microsoft.com/office/drawing/2014/main" id="{49CCFF14-E7E7-D142-9B62-2D3028F22878}"/>
              </a:ext>
            </a:extLst>
          </p:cNvPr>
          <p:cNvSpPr>
            <a:spLocks noGrp="1"/>
          </p:cNvSpPr>
          <p:nvPr>
            <p:ph idx="1"/>
          </p:nvPr>
        </p:nvSpPr>
        <p:spPr/>
        <p:txBody>
          <a:bodyPr/>
          <a:lstStyle/>
          <a:p>
            <a:pPr marL="0" indent="0">
              <a:buNone/>
            </a:pPr>
            <a:r>
              <a:rPr lang="en-US" sz="2000" b="1" dirty="0"/>
              <a:t>TF-IDF, </a:t>
            </a:r>
            <a:r>
              <a:rPr lang="en-US" sz="2000" b="1" dirty="0" err="1"/>
              <a:t>GridSearch</a:t>
            </a:r>
            <a:r>
              <a:rPr lang="en-US" sz="2000" b="1" dirty="0"/>
              <a:t>, Random Forest:</a:t>
            </a:r>
          </a:p>
          <a:p>
            <a:pPr marL="0" indent="0">
              <a:buNone/>
            </a:pPr>
            <a:r>
              <a:rPr lang="en-US" dirty="0"/>
              <a:t>Baseline Random Forest model: .70 R2 score</a:t>
            </a:r>
          </a:p>
          <a:p>
            <a:pPr marL="0" indent="0">
              <a:buNone/>
            </a:pPr>
            <a:r>
              <a:rPr lang="en-US" dirty="0" err="1"/>
              <a:t>Gridsearch</a:t>
            </a:r>
            <a:r>
              <a:rPr lang="en-US" dirty="0"/>
              <a:t> Random Forest: .776 R2 score</a:t>
            </a:r>
          </a:p>
          <a:p>
            <a:pPr marL="0" indent="0">
              <a:buNone/>
            </a:pPr>
            <a:endParaRPr lang="en-US" dirty="0"/>
          </a:p>
          <a:p>
            <a:pPr marL="0" indent="0">
              <a:buNone/>
            </a:pPr>
            <a:r>
              <a:rPr lang="en-US" sz="2000" b="1" dirty="0"/>
              <a:t>TF-IDF, Baseline Logistic Regression:</a:t>
            </a:r>
          </a:p>
          <a:p>
            <a:pPr>
              <a:buFontTx/>
              <a:buChar char="-"/>
            </a:pPr>
            <a:r>
              <a:rPr lang="en-US" dirty="0"/>
              <a:t>Most Successful model</a:t>
            </a:r>
          </a:p>
          <a:p>
            <a:pPr>
              <a:buFontTx/>
              <a:buChar char="-"/>
            </a:pPr>
            <a:r>
              <a:rPr lang="en-US" dirty="0"/>
              <a:t>R2 score: .791</a:t>
            </a:r>
          </a:p>
        </p:txBody>
      </p:sp>
    </p:spTree>
    <p:extLst>
      <p:ext uri="{BB962C8B-B14F-4D97-AF65-F5344CB8AC3E}">
        <p14:creationId xmlns:p14="http://schemas.microsoft.com/office/powerpoint/2010/main" val="204643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1F01-4532-ED48-AB08-EF8F0D8796C5}"/>
              </a:ext>
            </a:extLst>
          </p:cNvPr>
          <p:cNvSpPr>
            <a:spLocks noGrp="1"/>
          </p:cNvSpPr>
          <p:nvPr>
            <p:ph type="title"/>
          </p:nvPr>
        </p:nvSpPr>
        <p:spPr/>
        <p:txBody>
          <a:bodyPr/>
          <a:lstStyle/>
          <a:p>
            <a:r>
              <a:rPr lang="en-US" dirty="0"/>
              <a:t>Most Predictive Words</a:t>
            </a:r>
          </a:p>
        </p:txBody>
      </p:sp>
      <p:pic>
        <p:nvPicPr>
          <p:cNvPr id="6" name="Content Placeholder 5">
            <a:extLst>
              <a:ext uri="{FF2B5EF4-FFF2-40B4-BE49-F238E27FC236}">
                <a16:creationId xmlns:a16="http://schemas.microsoft.com/office/drawing/2014/main" id="{FF749F21-6ED4-2F4A-8E4E-7064EE71636C}"/>
              </a:ext>
            </a:extLst>
          </p:cNvPr>
          <p:cNvPicPr>
            <a:picLocks noGrp="1" noChangeAspect="1"/>
          </p:cNvPicPr>
          <p:nvPr>
            <p:ph idx="1"/>
          </p:nvPr>
        </p:nvPicPr>
        <p:blipFill>
          <a:blip r:embed="rId2"/>
          <a:stretch>
            <a:fillRect/>
          </a:stretch>
        </p:blipFill>
        <p:spPr>
          <a:xfrm>
            <a:off x="1100802" y="1270000"/>
            <a:ext cx="7111865" cy="4601795"/>
          </a:xfrm>
          <a:prstGeom prst="rect">
            <a:avLst/>
          </a:prstGeom>
        </p:spPr>
      </p:pic>
      <p:sp>
        <p:nvSpPr>
          <p:cNvPr id="7" name="TextBox 6">
            <a:extLst>
              <a:ext uri="{FF2B5EF4-FFF2-40B4-BE49-F238E27FC236}">
                <a16:creationId xmlns:a16="http://schemas.microsoft.com/office/drawing/2014/main" id="{0D019479-2BAA-8042-9E6E-E9681307615D}"/>
              </a:ext>
            </a:extLst>
          </p:cNvPr>
          <p:cNvSpPr txBox="1"/>
          <p:nvPr/>
        </p:nvSpPr>
        <p:spPr>
          <a:xfrm>
            <a:off x="2133600" y="6162863"/>
            <a:ext cx="6451600" cy="369332"/>
          </a:xfrm>
          <a:prstGeom prst="rect">
            <a:avLst/>
          </a:prstGeom>
          <a:noFill/>
        </p:spPr>
        <p:txBody>
          <a:bodyPr wrap="square" rtlCol="0">
            <a:spAutoFit/>
          </a:bodyPr>
          <a:lstStyle/>
          <a:p>
            <a:r>
              <a:rPr lang="en-US" dirty="0"/>
              <a:t>** For Logistic Regression Model</a:t>
            </a:r>
          </a:p>
        </p:txBody>
      </p:sp>
    </p:spTree>
    <p:extLst>
      <p:ext uri="{BB962C8B-B14F-4D97-AF65-F5344CB8AC3E}">
        <p14:creationId xmlns:p14="http://schemas.microsoft.com/office/powerpoint/2010/main" val="4229083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8087-3336-7842-8A3D-B86C481C76AA}"/>
              </a:ext>
            </a:extLst>
          </p:cNvPr>
          <p:cNvSpPr>
            <a:spLocks noGrp="1"/>
          </p:cNvSpPr>
          <p:nvPr>
            <p:ph type="title"/>
          </p:nvPr>
        </p:nvSpPr>
        <p:spPr/>
        <p:txBody>
          <a:bodyPr/>
          <a:lstStyle/>
          <a:p>
            <a:r>
              <a:rPr lang="en-US" dirty="0"/>
              <a:t>So, is the model any good?</a:t>
            </a:r>
          </a:p>
        </p:txBody>
      </p:sp>
      <p:sp>
        <p:nvSpPr>
          <p:cNvPr id="3" name="Content Placeholder 2">
            <a:extLst>
              <a:ext uri="{FF2B5EF4-FFF2-40B4-BE49-F238E27FC236}">
                <a16:creationId xmlns:a16="http://schemas.microsoft.com/office/drawing/2014/main" id="{DA8328A4-8540-CF4F-8F9F-C7424897B59D}"/>
              </a:ext>
            </a:extLst>
          </p:cNvPr>
          <p:cNvSpPr>
            <a:spLocks noGrp="1"/>
          </p:cNvSpPr>
          <p:nvPr>
            <p:ph idx="1"/>
          </p:nvPr>
        </p:nvSpPr>
        <p:spPr/>
        <p:txBody>
          <a:bodyPr/>
          <a:lstStyle/>
          <a:p>
            <a:r>
              <a:rPr lang="en-US" dirty="0"/>
              <a:t>I ran the same basic Logistic Regression model on the ‘literature’ and ‘physics’ subreddits.</a:t>
            </a:r>
          </a:p>
          <a:p>
            <a:r>
              <a:rPr lang="en-US" dirty="0"/>
              <a:t>With data sources that use presumably different types of language, this same model achieved an R2 score of .95!</a:t>
            </a:r>
          </a:p>
          <a:p>
            <a:r>
              <a:rPr lang="en-US" dirty="0"/>
              <a:t>The model works well, but ‘The Onion’ and ‘Not the Onion’ datasets are too similar to achieve very high accuracy. </a:t>
            </a:r>
          </a:p>
        </p:txBody>
      </p:sp>
    </p:spTree>
    <p:extLst>
      <p:ext uri="{BB962C8B-B14F-4D97-AF65-F5344CB8AC3E}">
        <p14:creationId xmlns:p14="http://schemas.microsoft.com/office/powerpoint/2010/main" val="61310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3B4B7-F56F-B948-8127-206F313F2337}"/>
              </a:ext>
            </a:extLst>
          </p:cNvPr>
          <p:cNvSpPr>
            <a:spLocks noGrp="1"/>
          </p:cNvSpPr>
          <p:nvPr>
            <p:ph type="title"/>
          </p:nvPr>
        </p:nvSpPr>
        <p:spPr/>
        <p:txBody>
          <a:bodyPr/>
          <a:lstStyle/>
          <a:p>
            <a:r>
              <a:rPr lang="en-US" dirty="0"/>
              <a:t>Takeaways/Action Items</a:t>
            </a:r>
          </a:p>
        </p:txBody>
      </p:sp>
      <p:sp>
        <p:nvSpPr>
          <p:cNvPr id="3" name="Content Placeholder 2">
            <a:extLst>
              <a:ext uri="{FF2B5EF4-FFF2-40B4-BE49-F238E27FC236}">
                <a16:creationId xmlns:a16="http://schemas.microsoft.com/office/drawing/2014/main" id="{3A453F0C-5DB9-4843-B80F-A0191ABCEE8B}"/>
              </a:ext>
            </a:extLst>
          </p:cNvPr>
          <p:cNvSpPr>
            <a:spLocks noGrp="1"/>
          </p:cNvSpPr>
          <p:nvPr>
            <p:ph idx="1"/>
          </p:nvPr>
        </p:nvSpPr>
        <p:spPr/>
        <p:txBody>
          <a:bodyPr/>
          <a:lstStyle/>
          <a:p>
            <a:r>
              <a:rPr lang="en-US" dirty="0"/>
              <a:t>While Machine Learning models and NLP can work very well to predict specific classes, datasets that use similar language can be very hard to predict with high accuracy. The data matters!!</a:t>
            </a:r>
          </a:p>
          <a:p>
            <a:r>
              <a:rPr lang="en-US" dirty="0"/>
              <a:t>I would like to run a study with human subjects where they are shown the news headlines from this same dataset and record how accurate those predictions are.</a:t>
            </a:r>
          </a:p>
          <a:p>
            <a:r>
              <a:rPr lang="en-US" dirty="0"/>
              <a:t>With more time, I would like to do more feature engineering. Perhaps exclude some words, lemmatize and play with n-gram </a:t>
            </a:r>
            <a:r>
              <a:rPr lang="en-US"/>
              <a:t>values.</a:t>
            </a:r>
            <a:endParaRPr lang="en-US" dirty="0"/>
          </a:p>
          <a:p>
            <a:pPr marL="0" indent="0">
              <a:buNone/>
            </a:pPr>
            <a:endParaRPr lang="en-US" dirty="0"/>
          </a:p>
        </p:txBody>
      </p:sp>
    </p:spTree>
    <p:extLst>
      <p:ext uri="{BB962C8B-B14F-4D97-AF65-F5344CB8AC3E}">
        <p14:creationId xmlns:p14="http://schemas.microsoft.com/office/powerpoint/2010/main" val="74855163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{5E70B4F4-7AE3-3548-B5D3-68990E969797}tf10001060</Template>
  <TotalTime>1879</TotalTime>
  <Words>441</Words>
  <Application>Microsoft Macintosh PowerPoint</Application>
  <PresentationFormat>Widescreen</PresentationFormat>
  <Paragraphs>41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Trebuchet MS</vt:lpstr>
      <vt:lpstr>Wingdings 3</vt:lpstr>
      <vt:lpstr>Facet</vt:lpstr>
      <vt:lpstr>PowerPoint Presentation</vt:lpstr>
      <vt:lpstr>The Problem</vt:lpstr>
      <vt:lpstr>The Problem</vt:lpstr>
      <vt:lpstr>Project Goals</vt:lpstr>
      <vt:lpstr>The Onion or Not the Onion?</vt:lpstr>
      <vt:lpstr>Model Accuracy</vt:lpstr>
      <vt:lpstr>Most Predictive Words</vt:lpstr>
      <vt:lpstr>So, is the model any good?</vt:lpstr>
      <vt:lpstr>Takeaways/Action Items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Manley</dc:creator>
  <cp:lastModifiedBy>Chris Manley</cp:lastModifiedBy>
  <cp:revision>68</cp:revision>
  <dcterms:created xsi:type="dcterms:W3CDTF">2018-08-12T16:41:42Z</dcterms:created>
  <dcterms:modified xsi:type="dcterms:W3CDTF">2018-09-13T03:22:35Z</dcterms:modified>
</cp:coreProperties>
</file>